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56" r:id="rId3"/>
    <p:sldId id="432" r:id="rId4"/>
    <p:sldId id="433" r:id="rId5"/>
    <p:sldId id="436" r:id="rId6"/>
    <p:sldId id="437" r:id="rId7"/>
    <p:sldId id="438" r:id="rId8"/>
    <p:sldId id="439" r:id="rId9"/>
    <p:sldId id="441" r:id="rId10"/>
    <p:sldId id="440" r:id="rId11"/>
    <p:sldId id="442" r:id="rId12"/>
    <p:sldId id="443" r:id="rId13"/>
    <p:sldId id="444" r:id="rId14"/>
    <p:sldId id="445" r:id="rId15"/>
    <p:sldId id="446" r:id="rId16"/>
    <p:sldId id="374" r:id="rId17"/>
  </p:sldIdLst>
  <p:sldSz cx="12192000" cy="6858000"/>
  <p:notesSz cx="6858000" cy="9144000"/>
  <p:embeddedFontLst>
    <p:embeddedFont>
      <p:font typeface="Pretendard" panose="02000503000000020004" pitchFamily="50" charset="-127"/>
      <p:regular r:id="rId19"/>
      <p:bold r:id="rId20"/>
    </p:embeddedFont>
    <p:embeddedFont>
      <p:font typeface="Pretendard Black" panose="02000A03000000020004" pitchFamily="50" charset="-127"/>
      <p:bold r:id="rId21"/>
    </p:embeddedFont>
    <p:embeddedFont>
      <p:font typeface="Pretendard Medium" panose="02000603000000020004" pitchFamily="50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JetBrains Mono" panose="02000009000000000000" pitchFamily="49" charset="0"/>
      <p:regular r:id="rId31"/>
      <p:bold r:id="rId32"/>
      <p:italic r:id="rId33"/>
      <p:boldItalic r:id="rId34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8"/>
    <p:restoredTop sz="94767"/>
  </p:normalViewPr>
  <p:slideViewPr>
    <p:cSldViewPr snapToGrid="0">
      <p:cViewPr varScale="1">
        <p:scale>
          <a:sx n="132" d="100"/>
          <a:sy n="132" d="100"/>
        </p:scale>
        <p:origin x="32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2023-9-28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09/28/2023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ko-KR" altLang="en-US" sz="48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크롤링의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이해 및 활용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시작하기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33216F-73E6-A905-0412-CC14E7C5A4D6}"/>
              </a:ext>
            </a:extLst>
          </p:cNvPr>
          <p:cNvSpPr txBox="1"/>
          <p:nvPr/>
        </p:nvSpPr>
        <p:spPr>
          <a:xfrm>
            <a:off x="287999" y="1084720"/>
            <a:ext cx="116160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1. </a:t>
            </a:r>
            <a:r>
              <a:rPr lang="ko-KR" altLang="en-US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웹 서버에 정보 요청하기</a:t>
            </a: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68DED6D6-CA69-2759-53A5-94DFDC394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000" y="1828926"/>
            <a:ext cx="11616002" cy="2031325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as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http://printwiki.org/Dummy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출력 결과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웹사이트의 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코드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7958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시작하기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33216F-73E6-A905-0412-CC14E7C5A4D6}"/>
              </a:ext>
            </a:extLst>
          </p:cNvPr>
          <p:cNvSpPr txBox="1"/>
          <p:nvPr/>
        </p:nvSpPr>
        <p:spPr>
          <a:xfrm>
            <a:off x="287999" y="1084720"/>
            <a:ext cx="116160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2. </a:t>
            </a:r>
            <a:r>
              <a:rPr lang="ko-KR" altLang="en-US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서버 응답을 받은 후 데이터 핸들링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7A7B45-2AB8-4D0C-7B4A-B3007C3A03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99" y="1828926"/>
            <a:ext cx="11616002" cy="3108543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사전에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pip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install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을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 통해 모듈을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설치해야함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!</a:t>
            </a:r>
            <a:b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from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bs4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as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http://printwiki.org/Dummy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html.parser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798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시작하기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33216F-73E6-A905-0412-CC14E7C5A4D6}"/>
              </a:ext>
            </a:extLst>
          </p:cNvPr>
          <p:cNvSpPr txBox="1"/>
          <p:nvPr/>
        </p:nvSpPr>
        <p:spPr>
          <a:xfrm>
            <a:off x="287999" y="1084720"/>
            <a:ext cx="116160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2. </a:t>
            </a:r>
            <a:r>
              <a:rPr lang="ko-KR" altLang="en-US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서버 응답을 받은 후 데이터 핸들링 </a:t>
            </a:r>
            <a:r>
              <a:rPr lang="en-US" altLang="ko-KR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</a:t>
            </a:r>
            <a:r>
              <a:rPr lang="en-US" altLang="ko-KR" sz="2400" dirty="0" err="1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BeautifulSoup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의 사용 이유</a:t>
            </a:r>
            <a:r>
              <a:rPr lang="en-US" altLang="ko-KR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)</a:t>
            </a:r>
            <a:endParaRPr lang="ko-KR" altLang="en-US" sz="2400" dirty="0">
              <a:solidFill>
                <a:schemeClr val="tx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AB5A87-8532-05A9-154D-96203D16C9E2}"/>
              </a:ext>
            </a:extLst>
          </p:cNvPr>
          <p:cNvSpPr txBox="1"/>
          <p:nvPr/>
        </p:nvSpPr>
        <p:spPr>
          <a:xfrm>
            <a:off x="287386" y="4530153"/>
            <a:ext cx="11616616" cy="1424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Requests</a:t>
            </a:r>
            <a:r>
              <a:rPr lang="ko-KR" altLang="en-US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통해서 </a:t>
            </a: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HTML</a:t>
            </a:r>
            <a:r>
              <a:rPr lang="ko-KR" altLang="en-US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받아올 수는 있지만</a:t>
            </a: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Python</a:t>
            </a:r>
            <a:r>
              <a:rPr lang="ko-KR" altLang="en-US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 이해하는 객체 구조로 </a:t>
            </a:r>
            <a:r>
              <a:rPr lang="ko-KR" altLang="en-US" sz="2000" i="0" dirty="0" err="1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직렬화시켜주지는</a:t>
            </a:r>
            <a:r>
              <a:rPr lang="ko-KR" altLang="en-US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못한다</a:t>
            </a: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en-US" altLang="ko-KR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받은 </a:t>
            </a: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HTML</a:t>
            </a:r>
            <a:r>
              <a:rPr lang="ko-KR" altLang="en-US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</a:t>
            </a:r>
            <a:r>
              <a:rPr lang="ko-KR" altLang="en-US" sz="2000" i="0" dirty="0" err="1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의미있는</a:t>
            </a:r>
            <a:r>
              <a:rPr lang="ko-KR" altLang="en-US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형태로 만들어주기 위해서 사용한다</a:t>
            </a: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en-US" altLang="ko-KR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해당 라이브러리는 객체 구조를 변환시켜주는 </a:t>
            </a: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Parsing</a:t>
            </a:r>
            <a:r>
              <a:rPr lang="ko-KR" altLang="en-US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 역할을 맡고있다</a:t>
            </a: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  <p:pic>
        <p:nvPicPr>
          <p:cNvPr id="3074" name="Picture 2" descr="BeautifulSoup 활용">
            <a:extLst>
              <a:ext uri="{FF2B5EF4-FFF2-40B4-BE49-F238E27FC236}">
                <a16:creationId xmlns:a16="http://schemas.microsoft.com/office/drawing/2014/main" id="{4F858C16-4BBC-6C7E-C8BA-6C08D0AD4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0993" y="1737920"/>
            <a:ext cx="3469402" cy="2600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194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시작하기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33216F-73E6-A905-0412-CC14E7C5A4D6}"/>
              </a:ext>
            </a:extLst>
          </p:cNvPr>
          <p:cNvSpPr txBox="1"/>
          <p:nvPr/>
        </p:nvSpPr>
        <p:spPr>
          <a:xfrm>
            <a:off x="287999" y="1084720"/>
            <a:ext cx="116160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2. </a:t>
            </a:r>
            <a:r>
              <a:rPr lang="ko-KR" altLang="en-US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서버 응답을 받은 후 데이터 핸들링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08A6FDE-4B2A-8B1A-9859-4630E765C4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656" y="2268320"/>
            <a:ext cx="10094686" cy="2907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692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8243EAE-4C44-3E66-4ED2-D645F870EE7C}"/>
              </a:ext>
            </a:extLst>
          </p:cNvPr>
          <p:cNvSpPr/>
          <p:nvPr/>
        </p:nvSpPr>
        <p:spPr>
          <a:xfrm>
            <a:off x="8580136" y="3892074"/>
            <a:ext cx="3236686" cy="9975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p #l3</a:t>
            </a:r>
            <a:endParaRPr lang="ko-KR" altLang="en-US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5165A430-0AD1-56A6-51E1-B22C5B503130}"/>
              </a:ext>
            </a:extLst>
          </p:cNvPr>
          <p:cNvSpPr/>
          <p:nvPr/>
        </p:nvSpPr>
        <p:spPr>
          <a:xfrm>
            <a:off x="7745563" y="3145883"/>
            <a:ext cx="4071259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div #content .content </a:t>
            </a:r>
            <a:r>
              <a:rPr lang="en-US" altLang="ko-KR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wikipage</a:t>
            </a:r>
            <a:endParaRPr lang="ko-KR" altLang="en-US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시작하기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33216F-73E6-A905-0412-CC14E7C5A4D6}"/>
              </a:ext>
            </a:extLst>
          </p:cNvPr>
          <p:cNvSpPr txBox="1"/>
          <p:nvPr/>
        </p:nvSpPr>
        <p:spPr>
          <a:xfrm>
            <a:off x="287999" y="1084720"/>
            <a:ext cx="116160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2. </a:t>
            </a:r>
            <a:r>
              <a:rPr lang="ko-KR" altLang="en-US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서버 응답을 받은 후 데이터 핸들링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0D6D6DE-23FB-5745-2B37-E7B87619FB54}"/>
              </a:ext>
            </a:extLst>
          </p:cNvPr>
          <p:cNvSpPr/>
          <p:nvPr/>
        </p:nvSpPr>
        <p:spPr>
          <a:xfrm>
            <a:off x="7288362" y="2183862"/>
            <a:ext cx="4528459" cy="10570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Body</a:t>
            </a:r>
            <a:endParaRPr lang="ko-KR" altLang="en-US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D30917-AA28-9496-2796-70F7FFB212A0}"/>
              </a:ext>
            </a:extLst>
          </p:cNvPr>
          <p:cNvSpPr txBox="1"/>
          <p:nvPr/>
        </p:nvSpPr>
        <p:spPr>
          <a:xfrm>
            <a:off x="375178" y="2716946"/>
            <a:ext cx="6001657" cy="1978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&lt;</a:t>
            </a:r>
            <a:r>
              <a:rPr lang="ko-KR" altLang="en-US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계층 구조</a:t>
            </a:r>
            <a:r>
              <a:rPr lang="en-US" altLang="ko-KR" sz="24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&gt;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Body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div (id: content, class: content </a:t>
            </a:r>
            <a:r>
              <a:rPr lang="en-US" altLang="ko-KR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wikipage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i="0" dirty="0"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p (id: l3)</a:t>
            </a:r>
          </a:p>
        </p:txBody>
      </p:sp>
    </p:spTree>
    <p:extLst>
      <p:ext uri="{BB962C8B-B14F-4D97-AF65-F5344CB8AC3E}">
        <p14:creationId xmlns:p14="http://schemas.microsoft.com/office/powerpoint/2010/main" val="2161346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시작하기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33216F-73E6-A905-0412-CC14E7C5A4D6}"/>
              </a:ext>
            </a:extLst>
          </p:cNvPr>
          <p:cNvSpPr txBox="1"/>
          <p:nvPr/>
        </p:nvSpPr>
        <p:spPr>
          <a:xfrm>
            <a:off x="287999" y="1084720"/>
            <a:ext cx="116160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2. </a:t>
            </a:r>
            <a:r>
              <a:rPr lang="ko-KR" altLang="en-US" sz="2400" dirty="0">
                <a:solidFill>
                  <a:schemeClr val="tx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서버 응답을 받은 후 데이터 핸들링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C48106B-D231-14AE-33AA-9F25F68252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999" y="1828926"/>
            <a:ext cx="11616002" cy="3539430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# 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사전에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pip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install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을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 통해 모듈을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ea typeface="맑은 고딕" panose="020B0503020000020004" pitchFamily="50" charset="-127"/>
                <a:cs typeface="JetBrains Mono" panose="02000009000000000000" pitchFamily="49" charset="0"/>
              </a:rPr>
              <a:t>설치해야함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!</a:t>
            </a:r>
            <a:b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from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bs4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import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as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'__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__'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</a:t>
            </a:r>
            <a:r>
              <a:rPr kumimoji="0" lang="ko-KR" altLang="ko-KR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http://printwiki.org/Dummy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url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BeautifulSoup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html.parser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content_box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soup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div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class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wikipage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extract_text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content_box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find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{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: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'l3'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}).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text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ko-KR" altLang="ko-KR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print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extract_text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main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()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845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You!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76437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158730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171553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크롤링의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원리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030414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1544012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크롤링이란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?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7CDB1C-FDA5-9BAF-4DCB-873DF1FB4B28}"/>
              </a:ext>
            </a:extLst>
          </p:cNvPr>
          <p:cNvGrpSpPr/>
          <p:nvPr/>
        </p:nvGrpSpPr>
        <p:grpSpPr>
          <a:xfrm>
            <a:off x="561701" y="4287046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A5A5C75-EC6F-C88E-09CA-56F5628DA857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93048F0-66A5-A60C-EB99-99CDA76D27D7}"/>
                </a:ext>
              </a:extLst>
            </p:cNvPr>
            <p:cNvSpPr txBox="1"/>
            <p:nvPr/>
          </p:nvSpPr>
          <p:spPr>
            <a:xfrm>
              <a:off x="746431" y="4982791"/>
              <a:ext cx="1959191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크롤링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시작하기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680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크롤링이란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FCC721-A6A5-D174-3725-FB716DA6F741}"/>
              </a:ext>
            </a:extLst>
          </p:cNvPr>
          <p:cNvSpPr txBox="1"/>
          <p:nvPr/>
        </p:nvSpPr>
        <p:spPr>
          <a:xfrm>
            <a:off x="287383" y="1423855"/>
            <a:ext cx="11616617" cy="274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2800" i="0" dirty="0" err="1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크롤링</a:t>
            </a:r>
            <a:r>
              <a:rPr lang="en-US" altLang="ko-KR" sz="28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(crawling) </a:t>
            </a:r>
            <a:r>
              <a:rPr lang="ko-KR" altLang="en-US" sz="28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이란</a:t>
            </a:r>
            <a:r>
              <a:rPr lang="en-US" altLang="ko-KR" sz="2800" i="0" dirty="0">
                <a:solidFill>
                  <a:srgbClr val="24292F"/>
                </a:solidFill>
                <a:effectLst/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</a:p>
          <a:p>
            <a:pPr algn="l"/>
            <a:endParaRPr lang="en-US" altLang="ko-KR" sz="2800" i="0" dirty="0">
              <a:solidFill>
                <a:srgbClr val="24292F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i="0" dirty="0" err="1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웹상에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존재하는 컨텐츠를 수집하는 작업 </a:t>
            </a: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프로그래밍으로 자동화 가능</a:t>
            </a: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HTML 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페이지를 가져와서</a:t>
            </a: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HTML/CSS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등을 파싱하고</a:t>
            </a: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필요한 데이터만 추출하는 기법</a:t>
            </a:r>
            <a:endParaRPr lang="en-US" altLang="ko-KR" sz="2000" i="0" dirty="0">
              <a:solidFill>
                <a:srgbClr val="24292F"/>
              </a:solidFill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Open API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제공하는 서비스에 </a:t>
            </a: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Open API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호출해서</a:t>
            </a: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받은 데이터 중 필요한 데이터만 추출하는 기법</a:t>
            </a:r>
            <a:endParaRPr lang="en-US" altLang="ko-KR" sz="2000" i="0" dirty="0">
              <a:solidFill>
                <a:srgbClr val="24292F"/>
              </a:solidFill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Selenium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등 브라우저를 프로그래밍으로 조작해서</a:t>
            </a:r>
            <a:r>
              <a:rPr lang="en-US" altLang="ko-KR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000" i="0" dirty="0">
                <a:solidFill>
                  <a:srgbClr val="24292F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필요한 데이터만 추출하는 기법</a:t>
            </a:r>
            <a:endParaRPr lang="en-US" altLang="ko-KR" sz="2000" dirty="0">
              <a:solidFill>
                <a:srgbClr val="24292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7C0C0C5-3CA1-D7FC-0949-BC95D4279968}"/>
              </a:ext>
            </a:extLst>
          </p:cNvPr>
          <p:cNvSpPr/>
          <p:nvPr/>
        </p:nvSpPr>
        <p:spPr>
          <a:xfrm>
            <a:off x="2173205" y="4519745"/>
            <a:ext cx="7844971" cy="914400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i="0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쉽게 이해하자면 웹페이지상에서 데이터를 긁어와서 가져오는 것이다</a:t>
            </a:r>
            <a:r>
              <a:rPr lang="en-US" altLang="ko-KR" i="0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i="0" dirty="0">
              <a:solidFill>
                <a:srgbClr val="C00000"/>
              </a:solidFill>
              <a:effectLst/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8773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5394FB7C-070A-4F17-570D-7A0F6AFC65A9}"/>
              </a:ext>
            </a:extLst>
          </p:cNvPr>
          <p:cNvSpPr/>
          <p:nvPr/>
        </p:nvSpPr>
        <p:spPr>
          <a:xfrm>
            <a:off x="3707415" y="1560842"/>
            <a:ext cx="4775200" cy="253969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크롤링의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원리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9519951-EA1C-339C-67B6-A5F16E3F1105}"/>
              </a:ext>
            </a:extLst>
          </p:cNvPr>
          <p:cNvGrpSpPr/>
          <p:nvPr/>
        </p:nvGrpSpPr>
        <p:grpSpPr>
          <a:xfrm>
            <a:off x="3988628" y="1839787"/>
            <a:ext cx="4212774" cy="1981802"/>
            <a:chOff x="2496455" y="2471036"/>
            <a:chExt cx="3331031" cy="1981802"/>
          </a:xfrm>
        </p:grpSpPr>
        <p:sp>
          <p:nvSpPr>
            <p:cNvPr id="3" name="정육면체 2">
              <a:extLst>
                <a:ext uri="{FF2B5EF4-FFF2-40B4-BE49-F238E27FC236}">
                  <a16:creationId xmlns:a16="http://schemas.microsoft.com/office/drawing/2014/main" id="{3E2D9D8F-3E12-B84A-BAB7-A748B20339E9}"/>
                </a:ext>
              </a:extLst>
            </p:cNvPr>
            <p:cNvSpPr/>
            <p:nvPr/>
          </p:nvSpPr>
          <p:spPr>
            <a:xfrm>
              <a:off x="2496456" y="3236686"/>
              <a:ext cx="3331030" cy="1216152"/>
            </a:xfrm>
            <a:prstGeom prst="cube">
              <a:avLst>
                <a:gd name="adj" fmla="val 70352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HTML</a:t>
              </a:r>
              <a:endPara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7" name="정육면체 6">
              <a:extLst>
                <a:ext uri="{FF2B5EF4-FFF2-40B4-BE49-F238E27FC236}">
                  <a16:creationId xmlns:a16="http://schemas.microsoft.com/office/drawing/2014/main" id="{E56F28DB-2BC5-B587-21E1-C8E11B8F7A68}"/>
                </a:ext>
              </a:extLst>
            </p:cNvPr>
            <p:cNvSpPr/>
            <p:nvPr/>
          </p:nvSpPr>
          <p:spPr>
            <a:xfrm>
              <a:off x="2496455" y="2855506"/>
              <a:ext cx="3331030" cy="1216152"/>
            </a:xfrm>
            <a:prstGeom prst="cube">
              <a:avLst>
                <a:gd name="adj" fmla="val 70352"/>
              </a:avLst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CSS</a:t>
              </a:r>
              <a:endParaRPr lang="ko-KR" altLang="en-US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10" name="정육면체 9">
              <a:extLst>
                <a:ext uri="{FF2B5EF4-FFF2-40B4-BE49-F238E27FC236}">
                  <a16:creationId xmlns:a16="http://schemas.microsoft.com/office/drawing/2014/main" id="{78214AFC-5D09-7D6E-209E-1794EABB94E0}"/>
                </a:ext>
              </a:extLst>
            </p:cNvPr>
            <p:cNvSpPr/>
            <p:nvPr/>
          </p:nvSpPr>
          <p:spPr>
            <a:xfrm>
              <a:off x="2496455" y="2471036"/>
              <a:ext cx="3331030" cy="1216152"/>
            </a:xfrm>
            <a:prstGeom prst="cube">
              <a:avLst>
                <a:gd name="adj" fmla="val 70352"/>
              </a:avLst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JavaScript</a:t>
              </a:r>
              <a:endParaRPr lang="ko-KR" altLang="en-US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ED6A9CF-FA22-9F13-88DA-DC7190AB8145}"/>
              </a:ext>
            </a:extLst>
          </p:cNvPr>
          <p:cNvSpPr/>
          <p:nvPr/>
        </p:nvSpPr>
        <p:spPr>
          <a:xfrm>
            <a:off x="1641661" y="4285442"/>
            <a:ext cx="8906708" cy="1270000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EABBCC1-E39A-C564-3DF7-C7D7BB5EAA7C}"/>
              </a:ext>
            </a:extLst>
          </p:cNvPr>
          <p:cNvGrpSpPr/>
          <p:nvPr/>
        </p:nvGrpSpPr>
        <p:grpSpPr>
          <a:xfrm>
            <a:off x="1781910" y="4550867"/>
            <a:ext cx="8628180" cy="739149"/>
            <a:chOff x="807186" y="3936184"/>
            <a:chExt cx="8628180" cy="739149"/>
          </a:xfrm>
          <a:solidFill>
            <a:schemeClr val="bg1"/>
          </a:solidFill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A835207-E451-1AA4-370D-CF09B3847C7A}"/>
                </a:ext>
              </a:extLst>
            </p:cNvPr>
            <p:cNvSpPr txBox="1"/>
            <p:nvPr/>
          </p:nvSpPr>
          <p:spPr>
            <a:xfrm>
              <a:off x="807186" y="3936184"/>
              <a:ext cx="987771" cy="430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HTML</a:t>
              </a:r>
              <a:endParaRPr lang="ko-KR" altLang="en-US" sz="2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9569CE-DFB5-290E-B7D8-BD7E76BB88D9}"/>
                </a:ext>
              </a:extLst>
            </p:cNvPr>
            <p:cNvSpPr txBox="1"/>
            <p:nvPr/>
          </p:nvSpPr>
          <p:spPr>
            <a:xfrm>
              <a:off x="807186" y="4306001"/>
              <a:ext cx="8628180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웹 페이지의 구조를 정의하는 언어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 </a:t>
              </a:r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웹의 내용과 구조를 만든다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 </a:t>
              </a:r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뼈대라고 생각하면 된다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998AA49D-D1F9-34AB-373F-E6D70410C31F}"/>
              </a:ext>
            </a:extLst>
          </p:cNvPr>
          <p:cNvSpPr txBox="1"/>
          <p:nvPr/>
        </p:nvSpPr>
        <p:spPr>
          <a:xfrm>
            <a:off x="3613072" y="1183258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웹 사이트의 구조</a:t>
            </a:r>
          </a:p>
        </p:txBody>
      </p:sp>
    </p:spTree>
    <p:extLst>
      <p:ext uri="{BB962C8B-B14F-4D97-AF65-F5344CB8AC3E}">
        <p14:creationId xmlns:p14="http://schemas.microsoft.com/office/powerpoint/2010/main" val="3607749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5394FB7C-070A-4F17-570D-7A0F6AFC65A9}"/>
              </a:ext>
            </a:extLst>
          </p:cNvPr>
          <p:cNvSpPr/>
          <p:nvPr/>
        </p:nvSpPr>
        <p:spPr>
          <a:xfrm>
            <a:off x="3707415" y="1560842"/>
            <a:ext cx="4775200" cy="253969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크롤링의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원리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ED6A9CF-FA22-9F13-88DA-DC7190AB8145}"/>
              </a:ext>
            </a:extLst>
          </p:cNvPr>
          <p:cNvSpPr/>
          <p:nvPr/>
        </p:nvSpPr>
        <p:spPr>
          <a:xfrm>
            <a:off x="1641661" y="4285442"/>
            <a:ext cx="8906708" cy="1270000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EABBCC1-E39A-C564-3DF7-C7D7BB5EAA7C}"/>
              </a:ext>
            </a:extLst>
          </p:cNvPr>
          <p:cNvGrpSpPr/>
          <p:nvPr/>
        </p:nvGrpSpPr>
        <p:grpSpPr>
          <a:xfrm>
            <a:off x="1781910" y="4550867"/>
            <a:ext cx="8628180" cy="739149"/>
            <a:chOff x="807186" y="3936184"/>
            <a:chExt cx="8628180" cy="739149"/>
          </a:xfrm>
          <a:solidFill>
            <a:schemeClr val="bg1"/>
          </a:solidFill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A835207-E451-1AA4-370D-CF09B3847C7A}"/>
                </a:ext>
              </a:extLst>
            </p:cNvPr>
            <p:cNvSpPr txBox="1"/>
            <p:nvPr/>
          </p:nvSpPr>
          <p:spPr>
            <a:xfrm>
              <a:off x="807186" y="3936184"/>
              <a:ext cx="760144" cy="430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CSS</a:t>
              </a:r>
              <a:endParaRPr lang="ko-KR" altLang="en-US" sz="2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9569CE-DFB5-290E-B7D8-BD7E76BB88D9}"/>
                </a:ext>
              </a:extLst>
            </p:cNvPr>
            <p:cNvSpPr txBox="1"/>
            <p:nvPr/>
          </p:nvSpPr>
          <p:spPr>
            <a:xfrm>
              <a:off x="807186" y="4306001"/>
              <a:ext cx="8628180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웹 페이지의 디자인과 스타일을 정의하는 언어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 </a:t>
              </a:r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뼈대 구조에 살을 입히는 거라고 생각하면 된다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998AA49D-D1F9-34AB-373F-E6D70410C31F}"/>
              </a:ext>
            </a:extLst>
          </p:cNvPr>
          <p:cNvSpPr txBox="1"/>
          <p:nvPr/>
        </p:nvSpPr>
        <p:spPr>
          <a:xfrm>
            <a:off x="3613072" y="1183258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웹 사이트의 구조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39D5836F-BAAA-2936-77EF-1807806D26BE}"/>
              </a:ext>
            </a:extLst>
          </p:cNvPr>
          <p:cNvGrpSpPr/>
          <p:nvPr/>
        </p:nvGrpSpPr>
        <p:grpSpPr>
          <a:xfrm>
            <a:off x="3988628" y="1839787"/>
            <a:ext cx="4212774" cy="1981802"/>
            <a:chOff x="3988629" y="1794688"/>
            <a:chExt cx="4212774" cy="1981802"/>
          </a:xfrm>
        </p:grpSpPr>
        <p:sp>
          <p:nvSpPr>
            <p:cNvPr id="6" name="정육면체 5">
              <a:extLst>
                <a:ext uri="{FF2B5EF4-FFF2-40B4-BE49-F238E27FC236}">
                  <a16:creationId xmlns:a16="http://schemas.microsoft.com/office/drawing/2014/main" id="{4330D875-E312-E889-6086-D6CB12588388}"/>
                </a:ext>
              </a:extLst>
            </p:cNvPr>
            <p:cNvSpPr/>
            <p:nvPr/>
          </p:nvSpPr>
          <p:spPr>
            <a:xfrm>
              <a:off x="3988630" y="2560338"/>
              <a:ext cx="4212773" cy="1216152"/>
            </a:xfrm>
            <a:prstGeom prst="cube">
              <a:avLst>
                <a:gd name="adj" fmla="val 70352"/>
              </a:avLst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HTML</a:t>
              </a:r>
              <a:endParaRPr lang="ko-KR" altLang="en-US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12" name="정육면체 11">
              <a:extLst>
                <a:ext uri="{FF2B5EF4-FFF2-40B4-BE49-F238E27FC236}">
                  <a16:creationId xmlns:a16="http://schemas.microsoft.com/office/drawing/2014/main" id="{1C1B4BE4-2BC6-2015-2729-A8FC803370BE}"/>
                </a:ext>
              </a:extLst>
            </p:cNvPr>
            <p:cNvSpPr/>
            <p:nvPr/>
          </p:nvSpPr>
          <p:spPr>
            <a:xfrm>
              <a:off x="3988629" y="2179158"/>
              <a:ext cx="4212773" cy="1216152"/>
            </a:xfrm>
            <a:prstGeom prst="cube">
              <a:avLst>
                <a:gd name="adj" fmla="val 70352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CSS</a:t>
              </a:r>
              <a:endPara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14" name="정육면체 13">
              <a:extLst>
                <a:ext uri="{FF2B5EF4-FFF2-40B4-BE49-F238E27FC236}">
                  <a16:creationId xmlns:a16="http://schemas.microsoft.com/office/drawing/2014/main" id="{84AF9A30-C286-D3F1-E51F-371B0F182CF3}"/>
                </a:ext>
              </a:extLst>
            </p:cNvPr>
            <p:cNvSpPr/>
            <p:nvPr/>
          </p:nvSpPr>
          <p:spPr>
            <a:xfrm>
              <a:off x="3988629" y="1794688"/>
              <a:ext cx="4212773" cy="1216152"/>
            </a:xfrm>
            <a:prstGeom prst="cube">
              <a:avLst>
                <a:gd name="adj" fmla="val 70352"/>
              </a:avLst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JavaScript</a:t>
              </a:r>
              <a:endParaRPr lang="ko-KR" altLang="en-US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1069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5394FB7C-070A-4F17-570D-7A0F6AFC65A9}"/>
              </a:ext>
            </a:extLst>
          </p:cNvPr>
          <p:cNvSpPr/>
          <p:nvPr/>
        </p:nvSpPr>
        <p:spPr>
          <a:xfrm>
            <a:off x="3707415" y="1560842"/>
            <a:ext cx="4775200" cy="253969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크롤링의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원리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ED6A9CF-FA22-9F13-88DA-DC7190AB8145}"/>
              </a:ext>
            </a:extLst>
          </p:cNvPr>
          <p:cNvSpPr/>
          <p:nvPr/>
        </p:nvSpPr>
        <p:spPr>
          <a:xfrm>
            <a:off x="1641661" y="4285442"/>
            <a:ext cx="8906708" cy="1270000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EABBCC1-E39A-C564-3DF7-C7D7BB5EAA7C}"/>
              </a:ext>
            </a:extLst>
          </p:cNvPr>
          <p:cNvGrpSpPr/>
          <p:nvPr/>
        </p:nvGrpSpPr>
        <p:grpSpPr>
          <a:xfrm>
            <a:off x="1781910" y="4550867"/>
            <a:ext cx="8628180" cy="739149"/>
            <a:chOff x="807186" y="3936184"/>
            <a:chExt cx="8628180" cy="739149"/>
          </a:xfrm>
          <a:solidFill>
            <a:schemeClr val="bg1"/>
          </a:solidFill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A835207-E451-1AA4-370D-CF09B3847C7A}"/>
                </a:ext>
              </a:extLst>
            </p:cNvPr>
            <p:cNvSpPr txBox="1"/>
            <p:nvPr/>
          </p:nvSpPr>
          <p:spPr>
            <a:xfrm>
              <a:off x="807186" y="3936184"/>
              <a:ext cx="1665841" cy="430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JavaScript</a:t>
              </a:r>
              <a:endParaRPr lang="ko-KR" altLang="en-US" sz="2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9569CE-DFB5-290E-B7D8-BD7E76BB88D9}"/>
                </a:ext>
              </a:extLst>
            </p:cNvPr>
            <p:cNvSpPr txBox="1"/>
            <p:nvPr/>
          </p:nvSpPr>
          <p:spPr>
            <a:xfrm>
              <a:off x="807186" y="4306001"/>
              <a:ext cx="8628180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웹 페이지를 동적으로 만들고 상호작용을 추가하는 언어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 </a:t>
              </a:r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동적 기능을 부여하는 데 사용된다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998AA49D-D1F9-34AB-373F-E6D70410C31F}"/>
              </a:ext>
            </a:extLst>
          </p:cNvPr>
          <p:cNvSpPr txBox="1"/>
          <p:nvPr/>
        </p:nvSpPr>
        <p:spPr>
          <a:xfrm>
            <a:off x="3613072" y="1183258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웹 사이트의 구조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0AF7778-B2D8-8623-3FD4-F0F696D9B3CE}"/>
              </a:ext>
            </a:extLst>
          </p:cNvPr>
          <p:cNvGrpSpPr/>
          <p:nvPr/>
        </p:nvGrpSpPr>
        <p:grpSpPr>
          <a:xfrm>
            <a:off x="3988628" y="1839787"/>
            <a:ext cx="4212774" cy="1981802"/>
            <a:chOff x="3988629" y="1794688"/>
            <a:chExt cx="4212774" cy="1981802"/>
          </a:xfrm>
        </p:grpSpPr>
        <p:sp>
          <p:nvSpPr>
            <p:cNvPr id="2" name="정육면체 1">
              <a:extLst>
                <a:ext uri="{FF2B5EF4-FFF2-40B4-BE49-F238E27FC236}">
                  <a16:creationId xmlns:a16="http://schemas.microsoft.com/office/drawing/2014/main" id="{08DD984C-CE97-4881-C2CB-18BFE3CE602E}"/>
                </a:ext>
              </a:extLst>
            </p:cNvPr>
            <p:cNvSpPr/>
            <p:nvPr/>
          </p:nvSpPr>
          <p:spPr>
            <a:xfrm>
              <a:off x="3988630" y="2560338"/>
              <a:ext cx="4212773" cy="1216152"/>
            </a:xfrm>
            <a:prstGeom prst="cube">
              <a:avLst>
                <a:gd name="adj" fmla="val 70352"/>
              </a:avLst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HTML</a:t>
              </a:r>
              <a:endParaRPr lang="ko-KR" altLang="en-US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3" name="정육면체 2">
              <a:extLst>
                <a:ext uri="{FF2B5EF4-FFF2-40B4-BE49-F238E27FC236}">
                  <a16:creationId xmlns:a16="http://schemas.microsoft.com/office/drawing/2014/main" id="{BB7AF158-B050-6909-6B33-886BD8B64206}"/>
                </a:ext>
              </a:extLst>
            </p:cNvPr>
            <p:cNvSpPr/>
            <p:nvPr/>
          </p:nvSpPr>
          <p:spPr>
            <a:xfrm>
              <a:off x="3988629" y="2179158"/>
              <a:ext cx="4212773" cy="1216152"/>
            </a:xfrm>
            <a:prstGeom prst="cube">
              <a:avLst>
                <a:gd name="adj" fmla="val 70352"/>
              </a:avLst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CSS</a:t>
              </a:r>
              <a:endParaRPr lang="ko-KR" altLang="en-US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" name="정육면체 3">
              <a:extLst>
                <a:ext uri="{FF2B5EF4-FFF2-40B4-BE49-F238E27FC236}">
                  <a16:creationId xmlns:a16="http://schemas.microsoft.com/office/drawing/2014/main" id="{9E024DDD-CBE1-8E51-29CD-4120E80680FD}"/>
                </a:ext>
              </a:extLst>
            </p:cNvPr>
            <p:cNvSpPr/>
            <p:nvPr/>
          </p:nvSpPr>
          <p:spPr>
            <a:xfrm>
              <a:off x="3988629" y="1794688"/>
              <a:ext cx="4212773" cy="1216152"/>
            </a:xfrm>
            <a:prstGeom prst="cube">
              <a:avLst>
                <a:gd name="adj" fmla="val 70352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JavaScript</a:t>
              </a:r>
              <a:endPara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5938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5394FB7C-070A-4F17-570D-7A0F6AFC65A9}"/>
              </a:ext>
            </a:extLst>
          </p:cNvPr>
          <p:cNvSpPr/>
          <p:nvPr/>
        </p:nvSpPr>
        <p:spPr>
          <a:xfrm>
            <a:off x="3707415" y="1560842"/>
            <a:ext cx="4775200" cy="253969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크롤링의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원리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ED6A9CF-FA22-9F13-88DA-DC7190AB8145}"/>
              </a:ext>
            </a:extLst>
          </p:cNvPr>
          <p:cNvSpPr/>
          <p:nvPr/>
        </p:nvSpPr>
        <p:spPr>
          <a:xfrm>
            <a:off x="1641661" y="4285442"/>
            <a:ext cx="8906708" cy="1270000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EABBCC1-E39A-C564-3DF7-C7D7BB5EAA7C}"/>
              </a:ext>
            </a:extLst>
          </p:cNvPr>
          <p:cNvGrpSpPr/>
          <p:nvPr/>
        </p:nvGrpSpPr>
        <p:grpSpPr>
          <a:xfrm>
            <a:off x="1781910" y="4550867"/>
            <a:ext cx="8628180" cy="739149"/>
            <a:chOff x="807186" y="3936184"/>
            <a:chExt cx="8628180" cy="739149"/>
          </a:xfrm>
          <a:solidFill>
            <a:schemeClr val="bg1"/>
          </a:solidFill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A835207-E451-1AA4-370D-CF09B3847C7A}"/>
                </a:ext>
              </a:extLst>
            </p:cNvPr>
            <p:cNvSpPr txBox="1"/>
            <p:nvPr/>
          </p:nvSpPr>
          <p:spPr>
            <a:xfrm>
              <a:off x="807186" y="3936184"/>
              <a:ext cx="1665841" cy="43088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Black" panose="02000A03000000020004" pitchFamily="50" charset="-127"/>
                  <a:ea typeface="Pretendard Black" panose="02000A03000000020004" pitchFamily="50" charset="-127"/>
                  <a:cs typeface="Pretendard Black" panose="02000A03000000020004" pitchFamily="50" charset="-127"/>
                </a:rPr>
                <a:t>JavaScript</a:t>
              </a:r>
              <a:endParaRPr lang="ko-KR" altLang="en-US" sz="22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9569CE-DFB5-290E-B7D8-BD7E76BB88D9}"/>
                </a:ext>
              </a:extLst>
            </p:cNvPr>
            <p:cNvSpPr txBox="1"/>
            <p:nvPr/>
          </p:nvSpPr>
          <p:spPr>
            <a:xfrm>
              <a:off x="807186" y="4306001"/>
              <a:ext cx="8628180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웹 페이지를 동적으로 만들고 상호작용을 추가하는 언어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 </a:t>
              </a:r>
              <a:r>
                <a:rPr lang="ko-KR" altLang="en-US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동적 기능을 부여하는 데 사용된다</a:t>
              </a:r>
              <a:r>
                <a:rPr lang="en-US" altLang="ko-KR" dirty="0"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.</a:t>
              </a:r>
              <a:endParaRPr lang="ko-KR" altLang="en-US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998AA49D-D1F9-34AB-373F-E6D70410C31F}"/>
              </a:ext>
            </a:extLst>
          </p:cNvPr>
          <p:cNvSpPr txBox="1"/>
          <p:nvPr/>
        </p:nvSpPr>
        <p:spPr>
          <a:xfrm>
            <a:off x="3613072" y="1183258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웹 사이트의 구조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0AF7778-B2D8-8623-3FD4-F0F696D9B3CE}"/>
              </a:ext>
            </a:extLst>
          </p:cNvPr>
          <p:cNvGrpSpPr/>
          <p:nvPr/>
        </p:nvGrpSpPr>
        <p:grpSpPr>
          <a:xfrm>
            <a:off x="3988628" y="1839787"/>
            <a:ext cx="4212774" cy="1981802"/>
            <a:chOff x="3988629" y="1794688"/>
            <a:chExt cx="4212774" cy="1981802"/>
          </a:xfrm>
        </p:grpSpPr>
        <p:sp>
          <p:nvSpPr>
            <p:cNvPr id="2" name="정육면체 1">
              <a:extLst>
                <a:ext uri="{FF2B5EF4-FFF2-40B4-BE49-F238E27FC236}">
                  <a16:creationId xmlns:a16="http://schemas.microsoft.com/office/drawing/2014/main" id="{08DD984C-CE97-4881-C2CB-18BFE3CE602E}"/>
                </a:ext>
              </a:extLst>
            </p:cNvPr>
            <p:cNvSpPr/>
            <p:nvPr/>
          </p:nvSpPr>
          <p:spPr>
            <a:xfrm>
              <a:off x="3988630" y="2560338"/>
              <a:ext cx="4212773" cy="1216152"/>
            </a:xfrm>
            <a:prstGeom prst="cube">
              <a:avLst>
                <a:gd name="adj" fmla="val 70352"/>
              </a:avLst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HTML</a:t>
              </a:r>
              <a:endParaRPr lang="ko-KR" altLang="en-US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3" name="정육면체 2">
              <a:extLst>
                <a:ext uri="{FF2B5EF4-FFF2-40B4-BE49-F238E27FC236}">
                  <a16:creationId xmlns:a16="http://schemas.microsoft.com/office/drawing/2014/main" id="{BB7AF158-B050-6909-6B33-886BD8B64206}"/>
                </a:ext>
              </a:extLst>
            </p:cNvPr>
            <p:cNvSpPr/>
            <p:nvPr/>
          </p:nvSpPr>
          <p:spPr>
            <a:xfrm>
              <a:off x="3988629" y="2179158"/>
              <a:ext cx="4212773" cy="1216152"/>
            </a:xfrm>
            <a:prstGeom prst="cube">
              <a:avLst>
                <a:gd name="adj" fmla="val 70352"/>
              </a:avLst>
            </a:prstGeom>
            <a:solidFill>
              <a:schemeClr val="bg1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CSS</a:t>
              </a:r>
              <a:endParaRPr lang="ko-KR" altLang="en-US" dirty="0">
                <a:solidFill>
                  <a:sysClr val="windowText" lastClr="00000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  <p:sp>
          <p:nvSpPr>
            <p:cNvPr id="4" name="정육면체 3">
              <a:extLst>
                <a:ext uri="{FF2B5EF4-FFF2-40B4-BE49-F238E27FC236}">
                  <a16:creationId xmlns:a16="http://schemas.microsoft.com/office/drawing/2014/main" id="{9E024DDD-CBE1-8E51-29CD-4120E80680FD}"/>
                </a:ext>
              </a:extLst>
            </p:cNvPr>
            <p:cNvSpPr/>
            <p:nvPr/>
          </p:nvSpPr>
          <p:spPr>
            <a:xfrm>
              <a:off x="3988629" y="1794688"/>
              <a:ext cx="4212773" cy="1216152"/>
            </a:xfrm>
            <a:prstGeom prst="cube">
              <a:avLst>
                <a:gd name="adj" fmla="val 70352"/>
              </a:avLst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rPr>
                <a:t>JavaScript</a:t>
              </a:r>
              <a:endPara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2766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크롤링의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원리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8DA92C1-64D4-FF2C-6F23-5CAE4CEA0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433" y="1149894"/>
            <a:ext cx="9727134" cy="3846287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7A6AAF9-D5A2-63CE-AEB8-8B52D1F415E6}"/>
              </a:ext>
            </a:extLst>
          </p:cNvPr>
          <p:cNvSpPr/>
          <p:nvPr/>
        </p:nvSpPr>
        <p:spPr>
          <a:xfrm>
            <a:off x="2173205" y="5081705"/>
            <a:ext cx="7844971" cy="914400"/>
          </a:xfrm>
          <a:prstGeom prst="round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i="0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HTML</a:t>
            </a:r>
            <a:r>
              <a:rPr lang="ko-KR" altLang="en-US" i="0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로 이루어진</a:t>
            </a:r>
            <a:r>
              <a:rPr lang="en-US" altLang="ko-KR" i="0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i="0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구조 데이터를 갖고 와서</a:t>
            </a:r>
            <a:r>
              <a:rPr lang="en-US" altLang="ko-KR" i="0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i="0" dirty="0">
                <a:solidFill>
                  <a:srgbClr val="C00000"/>
                </a:solidFill>
                <a:effectLst/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필요한 값들을 추출하는 과정</a:t>
            </a:r>
          </a:p>
        </p:txBody>
      </p:sp>
    </p:spTree>
    <p:extLst>
      <p:ext uri="{BB962C8B-B14F-4D97-AF65-F5344CB8AC3E}">
        <p14:creationId xmlns:p14="http://schemas.microsoft.com/office/powerpoint/2010/main" val="513352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크롤링의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원리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3C7437D-715F-19E0-1976-4487C5B4707C}"/>
              </a:ext>
            </a:extLst>
          </p:cNvPr>
          <p:cNvGrpSpPr/>
          <p:nvPr/>
        </p:nvGrpSpPr>
        <p:grpSpPr>
          <a:xfrm>
            <a:off x="2541954" y="2023600"/>
            <a:ext cx="7108090" cy="3098800"/>
            <a:chOff x="2095640" y="2023600"/>
            <a:chExt cx="7108090" cy="30988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377048C5-3795-768D-EEC1-6FEA36B7FFCA}"/>
                </a:ext>
              </a:extLst>
            </p:cNvPr>
            <p:cNvGrpSpPr/>
            <p:nvPr/>
          </p:nvGrpSpPr>
          <p:grpSpPr>
            <a:xfrm>
              <a:off x="2095640" y="2023600"/>
              <a:ext cx="7108090" cy="3098800"/>
              <a:chOff x="1731111" y="2023600"/>
              <a:chExt cx="7108090" cy="3098800"/>
            </a:xfrm>
          </p:grpSpPr>
          <p:sp>
            <p:nvSpPr>
              <p:cNvPr id="3" name="사각형: 둥근 모서리 2">
                <a:extLst>
                  <a:ext uri="{FF2B5EF4-FFF2-40B4-BE49-F238E27FC236}">
                    <a16:creationId xmlns:a16="http://schemas.microsoft.com/office/drawing/2014/main" id="{22A69DFA-4395-3421-40EE-E5400DCB8678}"/>
                  </a:ext>
                </a:extLst>
              </p:cNvPr>
              <p:cNvSpPr/>
              <p:nvPr/>
            </p:nvSpPr>
            <p:spPr>
              <a:xfrm>
                <a:off x="1731111" y="2023600"/>
                <a:ext cx="2492548" cy="309880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dirty="0">
                    <a:solidFill>
                      <a:schemeClr val="tx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웹 서버에</a:t>
                </a:r>
                <a:endParaRPr lang="en-US" altLang="ko-KR" sz="2000" dirty="0">
                  <a:solidFill>
                    <a:schemeClr val="tx1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  <a:p>
                <a:pPr algn="ctr"/>
                <a:r>
                  <a:rPr lang="ko-KR" altLang="en-US" sz="2000" dirty="0">
                    <a:solidFill>
                      <a:schemeClr val="tx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정보 요청하기</a:t>
                </a:r>
              </a:p>
            </p:txBody>
          </p:sp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45FC50BE-26CA-8A1F-801C-F75E984C3346}"/>
                  </a:ext>
                </a:extLst>
              </p:cNvPr>
              <p:cNvSpPr/>
              <p:nvPr/>
            </p:nvSpPr>
            <p:spPr>
              <a:xfrm>
                <a:off x="6346653" y="2023600"/>
                <a:ext cx="2492548" cy="309880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dirty="0">
                    <a:solidFill>
                      <a:schemeClr val="tx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서버 응답을 받은 후 데이터 핸들링</a:t>
                </a:r>
              </a:p>
            </p:txBody>
          </p:sp>
        </p:grpSp>
        <p:sp>
          <p:nvSpPr>
            <p:cNvPr id="6" name="화살표: 오른쪽 5">
              <a:extLst>
                <a:ext uri="{FF2B5EF4-FFF2-40B4-BE49-F238E27FC236}">
                  <a16:creationId xmlns:a16="http://schemas.microsoft.com/office/drawing/2014/main" id="{0C3FF2CC-CCD5-D637-B0AB-1F134688B984}"/>
                </a:ext>
              </a:extLst>
            </p:cNvPr>
            <p:cNvSpPr/>
            <p:nvPr/>
          </p:nvSpPr>
          <p:spPr>
            <a:xfrm>
              <a:off x="5160481" y="3330684"/>
              <a:ext cx="978408" cy="484632"/>
            </a:xfrm>
            <a:prstGeom prst="rightArrow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5029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11547</TotalTime>
  <Words>674</Words>
  <Application>Microsoft Office PowerPoint</Application>
  <PresentationFormat>와이드스크린</PresentationFormat>
  <Paragraphs>97</Paragraphs>
  <Slides>16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5" baseType="lpstr">
      <vt:lpstr>Calibri</vt:lpstr>
      <vt:lpstr>맑은 고딕</vt:lpstr>
      <vt:lpstr>Pretendard</vt:lpstr>
      <vt:lpstr>Calibri Light</vt:lpstr>
      <vt:lpstr>Pretendard Medium</vt:lpstr>
      <vt:lpstr>Pretendard Black</vt:lpstr>
      <vt:lpstr>Arial</vt:lpstr>
      <vt:lpstr>JetBrains Mono</vt:lpstr>
      <vt:lpstr>Office 테마</vt:lpstr>
      <vt:lpstr>크롤링의 이해 및 활용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Kitae Song</cp:lastModifiedBy>
  <cp:revision>65</cp:revision>
  <dcterms:created xsi:type="dcterms:W3CDTF">2023-07-12T08:16:29Z</dcterms:created>
  <dcterms:modified xsi:type="dcterms:W3CDTF">2023-09-27T17:40:18Z</dcterms:modified>
</cp:coreProperties>
</file>

<file path=docProps/thumbnail.jpeg>
</file>